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80" r:id="rId2"/>
    <p:sldId id="281" r:id="rId3"/>
    <p:sldId id="282" r:id="rId4"/>
    <p:sldId id="288" r:id="rId5"/>
    <p:sldId id="283" r:id="rId6"/>
    <p:sldId id="284" r:id="rId7"/>
    <p:sldId id="285" r:id="rId8"/>
    <p:sldId id="286" r:id="rId9"/>
    <p:sldId id="260" r:id="rId10"/>
    <p:sldId id="287" r:id="rId11"/>
  </p:sldIdLst>
  <p:sldSz cx="18288000" cy="10287000"/>
  <p:notesSz cx="6858000" cy="9144000"/>
  <p:embeddedFontLst>
    <p:embeddedFont>
      <p:font typeface="Aileron Heavy" panose="020B0604020202020204" charset="0"/>
      <p:regular r:id="rId13"/>
    </p:embeddedFont>
    <p:embeddedFont>
      <p:font typeface="Aileron Heavy Bold" panose="020B0604020202020204" charset="0"/>
      <p:regular r:id="rId14"/>
    </p:embeddedFont>
    <p:embeddedFont>
      <p:font typeface="Aileron Regular" panose="020B0604020202020204" charset="0"/>
      <p:regular r:id="rId15"/>
    </p:embeddedFon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onsolas" panose="020B0609020204030204" pitchFamily="49" charset="0"/>
      <p:regular r:id="rId20"/>
      <p:bold r:id="rId21"/>
      <p:italic r:id="rId22"/>
      <p:boldItalic r:id="rId23"/>
    </p:embeddedFont>
    <p:embeddedFont>
      <p:font typeface="Cormorant SC Bold" panose="020B0604020202020204" charset="0"/>
      <p:regular r:id="rId24"/>
    </p:embeddedFont>
    <p:embeddedFont>
      <p:font typeface="Foda Display" panose="020B0604020202020204" charset="-78"/>
      <p:regular r:id="rId25"/>
    </p:embeddedFont>
    <p:embeddedFont>
      <p:font typeface="Now" panose="020B0604020202020204" charset="0"/>
      <p:regular r:id="rId26"/>
    </p:embeddedFont>
    <p:embeddedFont>
      <p:font typeface="Open Sauce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378" y="3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font" Target="fonts/font1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1EA3D1-0022-4F16-8482-CC96874547B6}" type="datetimeFigureOut">
              <a:rPr lang="en-US" smtClean="0"/>
              <a:t>10/2/2022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73BD4-0BEB-494B-84AC-686F9C97E2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461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BE964A-7437-4CC6-990E-432F0FB946E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65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3020D738-6544-4980-9CEA-66EE40C1A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  <a14:imgEffect>
                      <a14:artisticTexturizer/>
                    </a14:imgEffect>
                    <a14:imgEffect>
                      <a14:sharpenSoften amount="-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647389">
            <a:off x="3559478" y="-1431623"/>
            <a:ext cx="10287000" cy="1028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4"/>
          <p:cNvSpPr txBox="1"/>
          <p:nvPr/>
        </p:nvSpPr>
        <p:spPr>
          <a:xfrm>
            <a:off x="6285258" y="7668860"/>
            <a:ext cx="5717484" cy="4676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  <a:spcBef>
                <a:spcPct val="0"/>
              </a:spcBef>
            </a:pPr>
            <a:endParaRPr lang="en-US" sz="2700" dirty="0">
              <a:solidFill>
                <a:srgbClr val="E73113"/>
              </a:solidFill>
              <a:latin typeface="Now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4810057" y="1409700"/>
            <a:ext cx="8667886" cy="4682652"/>
            <a:chOff x="0" y="-1143000"/>
            <a:chExt cx="11557181" cy="6243536"/>
          </a:xfrm>
        </p:grpSpPr>
        <p:sp>
          <p:nvSpPr>
            <p:cNvPr id="7" name="TextBox 7"/>
            <p:cNvSpPr txBox="1"/>
            <p:nvPr/>
          </p:nvSpPr>
          <p:spPr>
            <a:xfrm>
              <a:off x="0" y="-1143000"/>
              <a:ext cx="11557181" cy="41036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999"/>
                </a:lnSpc>
              </a:pPr>
              <a:r>
                <a:rPr lang="en-US" sz="9999" spc="1199" dirty="0">
                  <a:solidFill>
                    <a:srgbClr val="E73113"/>
                  </a:solidFill>
                  <a:latin typeface="Foda Display"/>
                </a:rPr>
                <a:t>SKIN BURN</a:t>
              </a:r>
            </a:p>
            <a:p>
              <a:pPr algn="ctr">
                <a:lnSpc>
                  <a:spcPts val="11999"/>
                </a:lnSpc>
              </a:pPr>
              <a:r>
                <a:rPr lang="en-US" sz="9999" spc="1199" dirty="0">
                  <a:solidFill>
                    <a:srgbClr val="E73113"/>
                  </a:solidFill>
                  <a:latin typeface="Foda Display"/>
                </a:rPr>
                <a:t>DETECTION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229100"/>
              <a:ext cx="11557181" cy="87143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endParaRPr lang="en-US" sz="3800" spc="1520" dirty="0">
                <a:solidFill>
                  <a:srgbClr val="E73113"/>
                </a:solidFill>
                <a:latin typeface="Now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13775B7B-6F2B-365D-285F-D9638721985C}"/>
              </a:ext>
            </a:extLst>
          </p:cNvPr>
          <p:cNvSpPr txBox="1"/>
          <p:nvPr/>
        </p:nvSpPr>
        <p:spPr>
          <a:xfrm>
            <a:off x="2971800" y="8877300"/>
            <a:ext cx="14325600" cy="6037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90788" marR="0" lvl="1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Made by : Madhur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Nagrath,Lakshita</a:t>
            </a: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 Gaur, Nancy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Jangid</a:t>
            </a: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 and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Mitali</a:t>
            </a:r>
            <a:r>
              <a:rPr lang="en-US" sz="2693" spc="80" dirty="0">
                <a:solidFill>
                  <a:srgbClr val="604412"/>
                </a:solidFill>
                <a:latin typeface="Open Sauce"/>
              </a:rPr>
              <a:t> </a:t>
            </a:r>
            <a:r>
              <a:rPr lang="en-US" sz="2693" spc="80" dirty="0" err="1">
                <a:solidFill>
                  <a:srgbClr val="604412"/>
                </a:solidFill>
                <a:latin typeface="Open Sauce"/>
              </a:rPr>
              <a:t>Seghal</a:t>
            </a: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23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682085" y="1038225"/>
            <a:ext cx="7550703" cy="9739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383" dirty="0">
                <a:solidFill>
                  <a:srgbClr val="3D3D3D"/>
                </a:solidFill>
                <a:latin typeface="Cormorant SC Bold Bold"/>
              </a:rPr>
              <a:t>Future Scopes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682085" y="4016443"/>
            <a:ext cx="6656726" cy="1935044"/>
            <a:chOff x="0" y="0"/>
            <a:chExt cx="8875634" cy="2580060"/>
          </a:xfrm>
        </p:grpSpPr>
        <p:sp>
          <p:nvSpPr>
            <p:cNvPr id="4" name="TextBox 4"/>
            <p:cNvSpPr txBox="1"/>
            <p:nvPr/>
          </p:nvSpPr>
          <p:spPr>
            <a:xfrm>
              <a:off x="1456935" y="128639"/>
              <a:ext cx="7418699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 Bold"/>
                </a:rPr>
                <a:t>Mobile Application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1456935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Develop a mobile application that can be used by medical practitioners to get instant results</a:t>
              </a:r>
            </a:p>
          </p:txBody>
        </p:sp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 r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597696" y="6759817"/>
            <a:ext cx="6741113" cy="1935044"/>
            <a:chOff x="0" y="0"/>
            <a:chExt cx="8988151" cy="2580060"/>
          </a:xfrm>
        </p:grpSpPr>
        <p:sp>
          <p:nvSpPr>
            <p:cNvPr id="8" name="TextBox 8"/>
            <p:cNvSpPr txBox="1"/>
            <p:nvPr/>
          </p:nvSpPr>
          <p:spPr>
            <a:xfrm>
              <a:off x="1569453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AR Application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569453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A mobile application that uses camera and provide live results on the various degrees of burns and their location</a:t>
              </a:r>
            </a:p>
          </p:txBody>
        </p:sp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2"/>
            <a:srcRect l="34236" r="31834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8800686" y="6759817"/>
            <a:ext cx="6836099" cy="1935044"/>
            <a:chOff x="0" y="0"/>
            <a:chExt cx="9114798" cy="2580060"/>
          </a:xfrm>
        </p:grpSpPr>
        <p:sp>
          <p:nvSpPr>
            <p:cNvPr id="12" name="TextBox 12"/>
            <p:cNvSpPr txBox="1"/>
            <p:nvPr/>
          </p:nvSpPr>
          <p:spPr>
            <a:xfrm>
              <a:off x="1696100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Business Application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696100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Can be made proprietary and provide access to only hospitals/other medical institutes.</a:t>
              </a:r>
            </a:p>
          </p:txBody>
        </p:sp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 l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6188102">
            <a:off x="14625931" y="-683675"/>
            <a:ext cx="4777778" cy="4826038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7497082">
            <a:off x="16333624" y="2212867"/>
            <a:ext cx="2218398" cy="3607152"/>
          </a:xfrm>
          <a:prstGeom prst="rect">
            <a:avLst/>
          </a:prstGeom>
        </p:spPr>
      </p:pic>
      <p:grpSp>
        <p:nvGrpSpPr>
          <p:cNvPr id="18" name="Group 11">
            <a:extLst>
              <a:ext uri="{FF2B5EF4-FFF2-40B4-BE49-F238E27FC236}">
                <a16:creationId xmlns:a16="http://schemas.microsoft.com/office/drawing/2014/main" id="{CE6CDB4A-97B5-4727-8715-BBCE8F42FCFE}"/>
              </a:ext>
            </a:extLst>
          </p:cNvPr>
          <p:cNvGrpSpPr/>
          <p:nvPr/>
        </p:nvGrpSpPr>
        <p:grpSpPr>
          <a:xfrm>
            <a:off x="8800686" y="4053931"/>
            <a:ext cx="6836099" cy="1935044"/>
            <a:chOff x="0" y="0"/>
            <a:chExt cx="9114798" cy="2580060"/>
          </a:xfrm>
        </p:grpSpPr>
        <p:sp>
          <p:nvSpPr>
            <p:cNvPr id="19" name="TextBox 12">
              <a:extLst>
                <a:ext uri="{FF2B5EF4-FFF2-40B4-BE49-F238E27FC236}">
                  <a16:creationId xmlns:a16="http://schemas.microsoft.com/office/drawing/2014/main" id="{E3708DB4-E965-4698-AAE5-0FF8F991EE48}"/>
                </a:ext>
              </a:extLst>
            </p:cNvPr>
            <p:cNvSpPr txBox="1"/>
            <p:nvPr/>
          </p:nvSpPr>
          <p:spPr>
            <a:xfrm>
              <a:off x="1696100" y="128639"/>
              <a:ext cx="7418698" cy="7414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767"/>
                </a:lnSpc>
              </a:pPr>
              <a:r>
                <a:rPr lang="en-US" sz="3199" spc="159" dirty="0">
                  <a:solidFill>
                    <a:srgbClr val="3C543B"/>
                  </a:solidFill>
                  <a:latin typeface="Aileron Heavy"/>
                </a:rPr>
                <a:t>Web Interface</a:t>
              </a:r>
            </a:p>
          </p:txBody>
        </p:sp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19D8BAE4-94E9-4A11-91FA-F3579482483F}"/>
                </a:ext>
              </a:extLst>
            </p:cNvPr>
            <p:cNvSpPr txBox="1"/>
            <p:nvPr/>
          </p:nvSpPr>
          <p:spPr>
            <a:xfrm>
              <a:off x="1696100" y="1133851"/>
              <a:ext cx="7418698" cy="144620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940"/>
                </a:lnSpc>
              </a:pPr>
              <a:r>
                <a:rPr lang="en-US" sz="2100" spc="52" dirty="0">
                  <a:solidFill>
                    <a:srgbClr val="3D3D3D"/>
                  </a:solidFill>
                  <a:latin typeface="Aileron Regular"/>
                </a:rPr>
                <a:t>A simple web interface where the user can upload the images of the burnt body parts, the platform would results from the model</a:t>
              </a:r>
            </a:p>
          </p:txBody>
        </p:sp>
        <p:pic>
          <p:nvPicPr>
            <p:cNvPr id="21" name="Picture 14">
              <a:extLst>
                <a:ext uri="{FF2B5EF4-FFF2-40B4-BE49-F238E27FC236}">
                  <a16:creationId xmlns:a16="http://schemas.microsoft.com/office/drawing/2014/main" id="{7857C966-21A6-427C-9AD8-E306F16D2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66070"/>
            <a:stretch>
              <a:fillRect/>
            </a:stretch>
          </p:blipFill>
          <p:spPr>
            <a:xfrm>
              <a:off x="0" y="0"/>
              <a:ext cx="1125829" cy="12775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>
          <a:xfrm rot="2410635">
            <a:off x="15183685" y="7018545"/>
            <a:ext cx="5516856" cy="4358316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800405" y="1442294"/>
            <a:ext cx="8243476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989"/>
              </a:lnSpc>
            </a:pPr>
            <a:r>
              <a:rPr lang="en-US" sz="6297" dirty="0">
                <a:solidFill>
                  <a:srgbClr val="E1A172"/>
                </a:solidFill>
                <a:latin typeface="Cormorant SC Bold"/>
              </a:rPr>
              <a:t>Problem Statement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726390" y="1442294"/>
            <a:ext cx="6824017" cy="74364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Skin Burn is a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vital problem</a:t>
            </a:r>
            <a:r>
              <a:rPr lang="en-US" sz="2693" spc="80" dirty="0">
                <a:solidFill>
                  <a:schemeClr val="bg2">
                    <a:lumMod val="50000"/>
                  </a:schemeClr>
                </a:solidFill>
                <a:latin typeface="Open Sauce"/>
              </a:rPr>
              <a:t>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which is often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ignored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, this is due to the 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FF5050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unawareness</a:t>
            </a: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 regarding the detection of different degrees of skin burn. </a:t>
            </a: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Our project aims to help identify the different degrees of skin burn based on the image given to it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This can be useful to first responders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Doctors/Nurses</a:t>
            </a:r>
          </a:p>
          <a:p>
            <a:pPr marL="1038775" marR="0" lvl="2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693" b="0" i="0" u="none" strike="noStrike" kern="1200" cap="none" spc="80" normalizeH="0" baseline="0" noProof="0" dirty="0">
                <a:ln>
                  <a:noFill/>
                </a:ln>
                <a:solidFill>
                  <a:srgbClr val="604412"/>
                </a:solidFill>
                <a:effectLst/>
                <a:uLnTx/>
                <a:uFillTx/>
                <a:latin typeface="Open Sauce"/>
                <a:ea typeface="+mn-ea"/>
                <a:cs typeface="+mn-cs"/>
              </a:rPr>
              <a:t>For automation</a:t>
            </a:r>
          </a:p>
          <a:p>
            <a:pPr marL="581575" marR="0" lvl="1" indent="-290787" algn="l" defTabSz="914400" rtl="0" eaLnBrk="1" fontAlgn="auto" latinLnBrk="0" hangingPunct="1">
              <a:lnSpc>
                <a:spcPts val="4525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693" b="0" i="0" u="none" strike="noStrike" kern="1200" cap="none" spc="80" normalizeH="0" baseline="0" noProof="0" dirty="0">
              <a:ln>
                <a:noFill/>
              </a:ln>
              <a:solidFill>
                <a:srgbClr val="604412"/>
              </a:solidFill>
              <a:effectLst/>
              <a:uLnTx/>
              <a:uFillTx/>
              <a:latin typeface="Open Sauce"/>
              <a:ea typeface="+mn-ea"/>
              <a:cs typeface="+mn-cs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6C7D517A-EEC4-4C0D-9EE1-BBE3E86A46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524" y="1893732"/>
            <a:ext cx="8243476" cy="565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>
            <a:off x="1524000" y="4061029"/>
            <a:ext cx="5773427" cy="5412587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821838" y="1461742"/>
            <a:ext cx="8702743" cy="2057936"/>
            <a:chOff x="0" y="66675"/>
            <a:chExt cx="11603657" cy="2743914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603657" cy="274391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How are Burns Identified?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7918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spc="140" dirty="0">
                <a:solidFill>
                  <a:srgbClr val="3C543B"/>
                </a:solidFill>
                <a:latin typeface="Aileron Heav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820400" y="876300"/>
            <a:ext cx="6510038" cy="72642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medical expert with clinical experience is necessary to have, to conduct examination at emergency rooms in hospitals or in clinics. 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Burn area, depth, and location are the critical factors in determining the degree of burns.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patient may have a burn where there’s no specialized facility available, in such a case a computerized automatic burn assessment tool may aid diagnosis. </a:t>
            </a:r>
          </a:p>
        </p:txBody>
      </p:sp>
      <p:pic>
        <p:nvPicPr>
          <p:cNvPr id="1046" name="Picture 22">
            <a:extLst>
              <a:ext uri="{FF2B5EF4-FFF2-40B4-BE49-F238E27FC236}">
                <a16:creationId xmlns:a16="http://schemas.microsoft.com/office/drawing/2014/main" id="{E0A4CB4B-0FFB-427C-AEB9-15FE623B15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91" t="21261"/>
          <a:stretch/>
        </p:blipFill>
        <p:spPr bwMode="auto">
          <a:xfrm>
            <a:off x="381000" y="4464809"/>
            <a:ext cx="6433838" cy="46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F53218D2-12D5-4FAA-A103-EC05A3A0D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33"/>
          <a:stretch/>
        </p:blipFill>
        <p:spPr bwMode="auto">
          <a:xfrm>
            <a:off x="6477000" y="3582506"/>
            <a:ext cx="3455483" cy="5576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7562" y="1257300"/>
            <a:ext cx="8989836" cy="1579413"/>
            <a:chOff x="0" y="66675"/>
            <a:chExt cx="11986448" cy="2105883"/>
          </a:xfrm>
        </p:grpSpPr>
        <p:sp>
          <p:nvSpPr>
            <p:cNvPr id="4" name="TextBox 4"/>
            <p:cNvSpPr txBox="1"/>
            <p:nvPr/>
          </p:nvSpPr>
          <p:spPr>
            <a:xfrm>
              <a:off x="382791" y="66675"/>
              <a:ext cx="11603657" cy="137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Objective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1587918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endParaRPr lang="en-US" sz="2800" spc="140" dirty="0">
                <a:solidFill>
                  <a:srgbClr val="3C543B"/>
                </a:solidFill>
                <a:latin typeface="Aileron Heavy"/>
              </a:endParaR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34491" y="664966"/>
            <a:ext cx="6510038" cy="895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It’s a clinical diagnosis, i.e. made based on observation &amp; reported symptoms 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It is hard to differentiate between a degree 2 &amp; degree 3 burn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Clinical Diagnosis of burns usually takes anywhere between 48 hrs. – 72 hrs.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 burn may naturally progress from 2nd degree to 3rd degree burn over this period of time.</a:t>
            </a: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Our Objective is to provide faster &amp; improve the overall diagnosis of skin burns.</a:t>
            </a:r>
          </a:p>
        </p:txBody>
      </p:sp>
      <p:pic>
        <p:nvPicPr>
          <p:cNvPr id="9" name="Picture 52">
            <a:extLst>
              <a:ext uri="{FF2B5EF4-FFF2-40B4-BE49-F238E27FC236}">
                <a16:creationId xmlns:a16="http://schemas.microsoft.com/office/drawing/2014/main" id="{3DD49509-F5B7-45B8-92B3-E15BD6A71A1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3314887">
            <a:off x="1714654" y="3433224"/>
            <a:ext cx="5240007" cy="5988580"/>
          </a:xfrm>
          <a:prstGeom prst="rect">
            <a:avLst/>
          </a:prstGeom>
        </p:spPr>
      </p:pic>
      <p:pic>
        <p:nvPicPr>
          <p:cNvPr id="1026" name="Picture 2" descr="Aims and objective of the AIJN, the European Fruit Juice Association | AIJN  - European Fruit Juice Association">
            <a:extLst>
              <a:ext uri="{FF2B5EF4-FFF2-40B4-BE49-F238E27FC236}">
                <a16:creationId xmlns:a16="http://schemas.microsoft.com/office/drawing/2014/main" id="{5FA1B349-1D5E-4BB6-B2D3-B904F2F74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osiaicBubbles/>
                    </a14:imgEffect>
                    <a14:imgEffect>
                      <a14:sharpenSoften amount="-5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026" y="518629"/>
            <a:ext cx="2318084" cy="2318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2785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948362" y="3467100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chemeClr val="bg2"/>
          </a:solidFill>
        </p:spPr>
      </p:sp>
      <p:sp>
        <p:nvSpPr>
          <p:cNvPr id="13" name="TextBox 13"/>
          <p:cNvSpPr txBox="1"/>
          <p:nvPr/>
        </p:nvSpPr>
        <p:spPr>
          <a:xfrm>
            <a:off x="4151816" y="800100"/>
            <a:ext cx="9984368" cy="13878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999"/>
              </a:lnSpc>
            </a:pPr>
            <a:r>
              <a:rPr lang="en-US" sz="6600" u="sng" spc="1199" dirty="0">
                <a:solidFill>
                  <a:srgbClr val="E73113"/>
                </a:solidFill>
                <a:latin typeface="Consolas" panose="020B0609020204030204" pitchFamily="49" charset="0"/>
              </a:rPr>
              <a:t>Models</a:t>
            </a:r>
            <a:r>
              <a:rPr lang="en-US" sz="6600" spc="1199" dirty="0">
                <a:solidFill>
                  <a:srgbClr val="E73113"/>
                </a:solidFill>
                <a:latin typeface="Consolas" panose="020B0609020204030204" pitchFamily="49" charset="0"/>
              </a:rPr>
              <a:t> </a:t>
            </a:r>
            <a:r>
              <a:rPr lang="en-US" sz="6600" u="sng" spc="1199" dirty="0">
                <a:solidFill>
                  <a:srgbClr val="E73113"/>
                </a:solidFill>
                <a:latin typeface="Consolas" panose="020B0609020204030204" pitchFamily="49" charset="0"/>
              </a:rPr>
              <a:t>Applied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13DC7FE-9F12-4C34-ABE1-7F8764750426}"/>
              </a:ext>
            </a:extLst>
          </p:cNvPr>
          <p:cNvSpPr txBox="1"/>
          <p:nvPr/>
        </p:nvSpPr>
        <p:spPr>
          <a:xfrm>
            <a:off x="1771654" y="4517399"/>
            <a:ext cx="1951869" cy="12522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BASIC CNN</a:t>
            </a:r>
          </a:p>
        </p:txBody>
      </p:sp>
      <p:sp>
        <p:nvSpPr>
          <p:cNvPr id="17" name="Freeform 9">
            <a:extLst>
              <a:ext uri="{FF2B5EF4-FFF2-40B4-BE49-F238E27FC236}">
                <a16:creationId xmlns:a16="http://schemas.microsoft.com/office/drawing/2014/main" id="{0A833F70-4B40-4532-92CE-977C67875F9B}"/>
              </a:ext>
            </a:extLst>
          </p:cNvPr>
          <p:cNvSpPr/>
          <p:nvPr/>
        </p:nvSpPr>
        <p:spPr>
          <a:xfrm>
            <a:off x="13699019" y="3473824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EA696A"/>
          </a:solidFill>
        </p:spPr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E06DCCF5-4F9D-4A9C-87ED-7DF5B2FF11DC}"/>
              </a:ext>
            </a:extLst>
          </p:cNvPr>
          <p:cNvSpPr/>
          <p:nvPr/>
        </p:nvSpPr>
        <p:spPr>
          <a:xfrm>
            <a:off x="5193285" y="3473824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D9D9D0"/>
          </a:solidFill>
        </p:spPr>
      </p:sp>
      <p:sp>
        <p:nvSpPr>
          <p:cNvPr id="19" name="Freeform 6">
            <a:extLst>
              <a:ext uri="{FF2B5EF4-FFF2-40B4-BE49-F238E27FC236}">
                <a16:creationId xmlns:a16="http://schemas.microsoft.com/office/drawing/2014/main" id="{39E3968D-F45B-4CD8-801C-F4CB8981C728}"/>
              </a:ext>
            </a:extLst>
          </p:cNvPr>
          <p:cNvSpPr/>
          <p:nvPr/>
        </p:nvSpPr>
        <p:spPr>
          <a:xfrm>
            <a:off x="9496261" y="3476065"/>
            <a:ext cx="3598455" cy="3598455"/>
          </a:xfrm>
          <a:custGeom>
            <a:avLst/>
            <a:gdLst/>
            <a:ahLst/>
            <a:cxnLst/>
            <a:rect l="l" t="t" r="r" b="b"/>
            <a:pathLst>
              <a:path w="1155433" h="1155433">
                <a:moveTo>
                  <a:pt x="0" y="0"/>
                </a:moveTo>
                <a:lnTo>
                  <a:pt x="1155433" y="0"/>
                </a:lnTo>
                <a:lnTo>
                  <a:pt x="1155433" y="1155433"/>
                </a:lnTo>
                <a:lnTo>
                  <a:pt x="0" y="1155433"/>
                </a:lnTo>
                <a:close/>
              </a:path>
            </a:pathLst>
          </a:custGeom>
          <a:solidFill>
            <a:srgbClr val="F3BAB8"/>
          </a:solidFill>
        </p:spPr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4B8C10-342A-4094-93AA-783C563AA231}"/>
              </a:ext>
            </a:extLst>
          </p:cNvPr>
          <p:cNvSpPr txBox="1"/>
          <p:nvPr/>
        </p:nvSpPr>
        <p:spPr>
          <a:xfrm>
            <a:off x="6000300" y="4513729"/>
            <a:ext cx="1984423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RESNET</a:t>
            </a:r>
          </a:p>
          <a:p>
            <a:pPr lvl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50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F390A5-7326-4E12-937E-2EC5593DEF06}"/>
              </a:ext>
            </a:extLst>
          </p:cNvPr>
          <p:cNvSpPr txBox="1"/>
          <p:nvPr/>
        </p:nvSpPr>
        <p:spPr>
          <a:xfrm>
            <a:off x="10319553" y="4513729"/>
            <a:ext cx="1951869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VGG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5C3A24-274F-4792-AC25-B479415C7E0D}"/>
              </a:ext>
            </a:extLst>
          </p:cNvPr>
          <p:cNvSpPr txBox="1"/>
          <p:nvPr/>
        </p:nvSpPr>
        <p:spPr>
          <a:xfrm>
            <a:off x="14110664" y="4513729"/>
            <a:ext cx="2775163" cy="1253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INCEPTION </a:t>
            </a:r>
          </a:p>
          <a:p>
            <a:pPr marL="0" lvl="0" indent="0" algn="ctr">
              <a:lnSpc>
                <a:spcPts val="4680"/>
              </a:lnSpc>
              <a:spcBef>
                <a:spcPct val="0"/>
              </a:spcBef>
            </a:pPr>
            <a:r>
              <a:rPr lang="en-US" sz="3600" spc="107" dirty="0">
                <a:latin typeface="Aileron Regular" panose="020B0604020202020204" charset="0"/>
              </a:rPr>
              <a:t>NET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716596A-77E6-4544-84BD-73FB115F3EE6}"/>
              </a:ext>
            </a:extLst>
          </p:cNvPr>
          <p:cNvSpPr txBox="1"/>
          <p:nvPr/>
        </p:nvSpPr>
        <p:spPr>
          <a:xfrm>
            <a:off x="1017420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42590E9-9D5C-45D4-95AC-CA5EBDF64962}"/>
              </a:ext>
            </a:extLst>
          </p:cNvPr>
          <p:cNvSpPr txBox="1"/>
          <p:nvPr/>
        </p:nvSpPr>
        <p:spPr>
          <a:xfrm>
            <a:off x="5204824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EA2BBD3-66C2-4C8F-933E-9C99D462588B}"/>
              </a:ext>
            </a:extLst>
          </p:cNvPr>
          <p:cNvSpPr txBox="1"/>
          <p:nvPr/>
        </p:nvSpPr>
        <p:spPr>
          <a:xfrm>
            <a:off x="9507800" y="3314700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224A8C-E17F-4572-9662-B35D971D18AB}"/>
              </a:ext>
            </a:extLst>
          </p:cNvPr>
          <p:cNvSpPr txBox="1"/>
          <p:nvPr/>
        </p:nvSpPr>
        <p:spPr>
          <a:xfrm>
            <a:off x="13699019" y="3303494"/>
            <a:ext cx="666745" cy="626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>
              <a:lnSpc>
                <a:spcPts val="4680"/>
              </a:lnSpc>
              <a:spcBef>
                <a:spcPct val="0"/>
              </a:spcBef>
            </a:pPr>
            <a:r>
              <a:rPr lang="en-US" sz="2000" spc="107" dirty="0">
                <a:latin typeface="Aileron Regular" panose="020B0604020202020204" charset="0"/>
              </a:rPr>
              <a:t>04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429785A-14BB-4407-A66A-9C176FF2AE0F}"/>
              </a:ext>
            </a:extLst>
          </p:cNvPr>
          <p:cNvSpPr txBox="1"/>
          <p:nvPr/>
        </p:nvSpPr>
        <p:spPr>
          <a:xfrm>
            <a:off x="1287463" y="7217955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66.7%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63.6%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282EBD-1B44-400E-B3E4-BDBCDC213F08}"/>
              </a:ext>
            </a:extLst>
          </p:cNvPr>
          <p:cNvSpPr txBox="1"/>
          <p:nvPr/>
        </p:nvSpPr>
        <p:spPr>
          <a:xfrm>
            <a:off x="5532386" y="7217954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71.6%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75%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683E0DB-DD5B-47A6-A7D7-990AC22BDEE8}"/>
              </a:ext>
            </a:extLst>
          </p:cNvPr>
          <p:cNvSpPr txBox="1"/>
          <p:nvPr/>
        </p:nvSpPr>
        <p:spPr>
          <a:xfrm>
            <a:off x="9748982" y="7217081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96.3%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13.1%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C69B41A-F0A1-44B1-9CA8-BFB58AB5D4A0}"/>
              </a:ext>
            </a:extLst>
          </p:cNvPr>
          <p:cNvSpPr txBox="1"/>
          <p:nvPr/>
        </p:nvSpPr>
        <p:spPr>
          <a:xfrm>
            <a:off x="13965578" y="7217080"/>
            <a:ext cx="29202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Accuracy: 94.8%</a:t>
            </a:r>
          </a:p>
          <a:p>
            <a:pPr marL="0" lvl="0" indent="0" algn="ctr">
              <a:spcBef>
                <a:spcPct val="0"/>
              </a:spcBef>
            </a:pPr>
            <a:r>
              <a:rPr lang="en-US" spc="107" dirty="0">
                <a:latin typeface="Aileron Regular" panose="020B0604020202020204" charset="0"/>
              </a:rPr>
              <a:t>Validation Loss: 31.6%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957562" y="876300"/>
            <a:ext cx="8730452" cy="1470494"/>
            <a:chOff x="-36945" y="66675"/>
            <a:chExt cx="11640602" cy="1960658"/>
          </a:xfrm>
        </p:grpSpPr>
        <p:sp>
          <p:nvSpPr>
            <p:cNvPr id="4" name="TextBox 4"/>
            <p:cNvSpPr txBox="1"/>
            <p:nvPr/>
          </p:nvSpPr>
          <p:spPr>
            <a:xfrm>
              <a:off x="0" y="66675"/>
              <a:ext cx="11603657" cy="13760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92"/>
                </a:lnSpc>
              </a:pPr>
              <a:r>
                <a:rPr lang="en-US" sz="7200" dirty="0">
                  <a:solidFill>
                    <a:schemeClr val="accent2">
                      <a:lumMod val="75000"/>
                    </a:schemeClr>
                  </a:solidFill>
                  <a:latin typeface="Cormorant SC Bold"/>
                </a:rPr>
                <a:t>Issues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36945" y="1442693"/>
              <a:ext cx="11603657" cy="5846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40"/>
                </a:lnSpc>
              </a:pPr>
              <a:r>
                <a:rPr lang="en-US" sz="2800" spc="140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Aileron Heavy"/>
                </a:rPr>
                <a:t>With the current project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762000" y="2943792"/>
            <a:ext cx="9829800" cy="670003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Accuracy measured is inaccurate to the real possible accuracy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Major portion of training data was used during testing</a:t>
            </a:r>
          </a:p>
          <a:p>
            <a:pPr marL="741400" lvl="2">
              <a:lnSpc>
                <a:spcPts val="4422"/>
              </a:lnSpc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Dataset is small, about a 1k image samples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Need to perform data collection, need of labelled data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Scraping of images for every body part</a:t>
            </a:r>
          </a:p>
          <a:p>
            <a:pPr marL="1025599" lvl="2" indent="-284199">
              <a:lnSpc>
                <a:spcPts val="4422"/>
              </a:lnSpc>
              <a:buFont typeface="Arial"/>
              <a:buChar char="•"/>
            </a:pPr>
            <a:endParaRPr lang="en-US" sz="2400" spc="78" dirty="0">
              <a:solidFill>
                <a:srgbClr val="604412"/>
              </a:solidFill>
              <a:latin typeface="Open Sauce"/>
            </a:endParaRPr>
          </a:p>
          <a:p>
            <a:pPr marL="568399" lvl="1" indent="-284199">
              <a:lnSpc>
                <a:spcPts val="4422"/>
              </a:lnSpc>
              <a:buFont typeface="Arial"/>
              <a:buChar char="•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Model is extremely inefficient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Only works on burns located on the skin 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No proper Data processing was done</a:t>
            </a:r>
          </a:p>
          <a:p>
            <a:pPr marL="1084300" lvl="2" indent="-342900">
              <a:lnSpc>
                <a:spcPts val="4422"/>
              </a:lnSpc>
              <a:buFont typeface="Wingdings" panose="05000000000000000000" pitchFamily="2" charset="2"/>
              <a:buChar char="Ø"/>
            </a:pPr>
            <a:r>
              <a:rPr lang="en-US" sz="2400" spc="78" dirty="0">
                <a:solidFill>
                  <a:srgbClr val="604412"/>
                </a:solidFill>
                <a:latin typeface="Open Sauce"/>
              </a:rPr>
              <a:t>Can use image segmentation/object detection to improve results </a:t>
            </a:r>
          </a:p>
        </p:txBody>
      </p:sp>
    </p:spTree>
    <p:extLst>
      <p:ext uri="{BB962C8B-B14F-4D97-AF65-F5344CB8AC3E}">
        <p14:creationId xmlns:p14="http://schemas.microsoft.com/office/powerpoint/2010/main" val="130783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2700000">
            <a:off x="14094651" y="400403"/>
            <a:ext cx="6699744" cy="76025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2700000">
            <a:off x="14140869" y="419548"/>
            <a:ext cx="6699744" cy="747182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589675" y="1462095"/>
            <a:ext cx="13108650" cy="4844528"/>
            <a:chOff x="-167983" y="-464080"/>
            <a:chExt cx="17478200" cy="6459370"/>
          </a:xfrm>
        </p:grpSpPr>
        <p:sp>
          <p:nvSpPr>
            <p:cNvPr id="6" name="TextBox 6"/>
            <p:cNvSpPr txBox="1"/>
            <p:nvPr/>
          </p:nvSpPr>
          <p:spPr>
            <a:xfrm>
              <a:off x="-167983" y="-464080"/>
              <a:ext cx="17478200" cy="12217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03"/>
                </a:lnSpc>
              </a:pPr>
              <a:r>
                <a:rPr lang="en-US" sz="6399" dirty="0">
                  <a:solidFill>
                    <a:schemeClr val="accent2">
                      <a:lumMod val="50000"/>
                    </a:schemeClr>
                  </a:solidFill>
                  <a:latin typeface="Cormorant SC Bold"/>
                </a:rPr>
                <a:t>Research Paper Ideas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624573" y="1698729"/>
              <a:ext cx="11893087" cy="4296561"/>
            </a:xfrm>
            <a:prstGeom prst="rect">
              <a:avLst/>
            </a:prstGeom>
          </p:spPr>
          <p:txBody>
            <a:bodyPr wrap="square" lIns="0" tIns="0" rIns="0" bIns="0" rtlCol="0" anchor="ctr">
              <a:spAutoFit/>
            </a:bodyPr>
            <a:lstStyle/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Improvements to models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Improvements to the dataset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sz="3600" dirty="0">
                  <a:solidFill>
                    <a:schemeClr val="accent2">
                      <a:lumMod val="75000"/>
                    </a:schemeClr>
                  </a:solidFill>
                  <a:latin typeface="Aileron Regular"/>
                </a:rPr>
                <a:t>Techniques used in data processing</a:t>
              </a:r>
            </a:p>
            <a:p>
              <a:pPr marL="457200" indent="-4572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sz="3600" dirty="0">
                <a:solidFill>
                  <a:schemeClr val="accent2">
                    <a:lumMod val="75000"/>
                  </a:schemeClr>
                </a:solidFill>
                <a:latin typeface="Aileron Regular"/>
              </a:endParaRPr>
            </a:p>
          </p:txBody>
        </p:sp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 rot="-2795037">
            <a:off x="313740" y="5023547"/>
            <a:ext cx="3734160" cy="5106543"/>
          </a:xfrm>
          <a:prstGeom prst="rect">
            <a:avLst/>
          </a:prstGeom>
        </p:spPr>
      </p:pic>
      <p:sp>
        <p:nvSpPr>
          <p:cNvPr id="12" name="TextBox 9">
            <a:extLst>
              <a:ext uri="{FF2B5EF4-FFF2-40B4-BE49-F238E27FC236}">
                <a16:creationId xmlns:a16="http://schemas.microsoft.com/office/drawing/2014/main" id="{9074D0CB-E251-48A8-ABF1-2511C50407A3}"/>
              </a:ext>
            </a:extLst>
          </p:cNvPr>
          <p:cNvSpPr txBox="1"/>
          <p:nvPr/>
        </p:nvSpPr>
        <p:spPr>
          <a:xfrm>
            <a:off x="5318699" y="6504244"/>
            <a:ext cx="9148415" cy="1387046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b="1" u="sng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Output</a:t>
            </a: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: 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solidFill>
                  <a:schemeClr val="accent3">
                    <a:lumMod val="75000"/>
                  </a:schemeClr>
                </a:solidFill>
                <a:latin typeface="Aileron Regular"/>
              </a:rPr>
              <a:t>A reliable model that can be used for deployment!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ow To Prevent Burn Marks On Face &amp; Other Body Parts">
            <a:extLst>
              <a:ext uri="{FF2B5EF4-FFF2-40B4-BE49-F238E27FC236}">
                <a16:creationId xmlns:a16="http://schemas.microsoft.com/office/drawing/2014/main" id="{167B0BCE-566A-4E95-BF87-36BEB14A4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85" b="89965" l="10000" r="99961">
                        <a14:foregroundMark x1="89922" y1="30302" x2="94102" y2="30499"/>
                        <a14:foregroundMark x1="94102" y1="30499" x2="98359" y2="30302"/>
                        <a14:foregroundMark x1="98359" y1="30302" x2="99961" y2="293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21227"/>
            <a:ext cx="11461750" cy="9057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3F1E857-A99E-4749-82C8-AFDE47D381A0}"/>
              </a:ext>
            </a:extLst>
          </p:cNvPr>
          <p:cNvSpPr/>
          <p:nvPr/>
        </p:nvSpPr>
        <p:spPr>
          <a:xfrm>
            <a:off x="7543800" y="6248400"/>
            <a:ext cx="2286000" cy="16383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3A51329-5D06-4DBF-8019-CDD3B865D152}"/>
              </a:ext>
            </a:extLst>
          </p:cNvPr>
          <p:cNvSpPr/>
          <p:nvPr/>
        </p:nvSpPr>
        <p:spPr>
          <a:xfrm>
            <a:off x="9144000" y="2933700"/>
            <a:ext cx="3200400" cy="2895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2B2BB94-2A6A-4F9D-9ABE-7B8D55385C07}"/>
              </a:ext>
            </a:extLst>
          </p:cNvPr>
          <p:cNvSpPr txBox="1"/>
          <p:nvPr/>
        </p:nvSpPr>
        <p:spPr>
          <a:xfrm>
            <a:off x="7681685" y="8210864"/>
            <a:ext cx="201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Degree 2: 96%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9FB1F5C-FFE3-4F2A-A67E-DB2B8E2FB588}"/>
              </a:ext>
            </a:extLst>
          </p:cNvPr>
          <p:cNvSpPr txBox="1"/>
          <p:nvPr/>
        </p:nvSpPr>
        <p:spPr>
          <a:xfrm>
            <a:off x="9739085" y="2283767"/>
            <a:ext cx="20102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</a:rPr>
              <a:t>Degree 2: 92%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05F2DB7-C8BC-4484-8818-9D27EC2146A7}"/>
              </a:ext>
            </a:extLst>
          </p:cNvPr>
          <p:cNvSpPr/>
          <p:nvPr/>
        </p:nvSpPr>
        <p:spPr>
          <a:xfrm>
            <a:off x="12496800" y="3771900"/>
            <a:ext cx="2012950" cy="17526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301B1DD-FC80-410A-93B3-8506670547CA}"/>
              </a:ext>
            </a:extLst>
          </p:cNvPr>
          <p:cNvSpPr txBox="1"/>
          <p:nvPr/>
        </p:nvSpPr>
        <p:spPr>
          <a:xfrm>
            <a:off x="12725400" y="5629245"/>
            <a:ext cx="20102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C00000"/>
                </a:solidFill>
              </a:rPr>
              <a:t>Degree 1: 86%</a:t>
            </a:r>
          </a:p>
        </p:txBody>
      </p:sp>
    </p:spTree>
    <p:extLst>
      <p:ext uri="{BB962C8B-B14F-4D97-AF65-F5344CB8AC3E}">
        <p14:creationId xmlns:p14="http://schemas.microsoft.com/office/powerpoint/2010/main" val="2743473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42294"/>
            <a:ext cx="9794216" cy="902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989"/>
              </a:lnSpc>
              <a:spcBef>
                <a:spcPct val="0"/>
              </a:spcBef>
            </a:pPr>
            <a:r>
              <a:rPr lang="en-US" sz="6297" u="none" dirty="0">
                <a:solidFill>
                  <a:srgbClr val="E1A172"/>
                </a:solidFill>
                <a:latin typeface="Cormorant SC Bold"/>
              </a:rPr>
              <a:t>Related Work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1006468" y="3238500"/>
            <a:ext cx="4141510" cy="4110235"/>
            <a:chOff x="-26362" y="-38100"/>
            <a:chExt cx="5522013" cy="2329124"/>
          </a:xfrm>
        </p:grpSpPr>
        <p:sp>
          <p:nvSpPr>
            <p:cNvPr id="4" name="TextBox 4"/>
            <p:cNvSpPr txBox="1"/>
            <p:nvPr/>
          </p:nvSpPr>
          <p:spPr>
            <a:xfrm>
              <a:off x="0" y="-38100"/>
              <a:ext cx="5495651" cy="66445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#1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-26362" y="381864"/>
              <a:ext cx="5341060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553343" y="3291744"/>
            <a:ext cx="4662819" cy="2286766"/>
            <a:chOff x="0" y="-38100"/>
            <a:chExt cx="5495651" cy="3049021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5495651" cy="138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#2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101761"/>
              <a:ext cx="5263764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424781" y="3291744"/>
            <a:ext cx="4662819" cy="2286766"/>
            <a:chOff x="0" y="-38100"/>
            <a:chExt cx="5495651" cy="3049021"/>
          </a:xfrm>
        </p:grpSpPr>
        <p:sp>
          <p:nvSpPr>
            <p:cNvPr id="10" name="TextBox 10"/>
            <p:cNvSpPr txBox="1"/>
            <p:nvPr/>
          </p:nvSpPr>
          <p:spPr>
            <a:xfrm>
              <a:off x="0" y="-38100"/>
              <a:ext cx="5495651" cy="13826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24"/>
                </a:lnSpc>
              </a:pPr>
              <a:r>
                <a:rPr lang="en-US" sz="3200" spc="320" dirty="0">
                  <a:solidFill>
                    <a:srgbClr val="B76E22"/>
                  </a:solidFill>
                  <a:latin typeface="Aileron Heavy"/>
                </a:rPr>
                <a:t>Name of Study #3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101761"/>
              <a:ext cx="5128497" cy="1909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2940"/>
                </a:lnSpc>
                <a:spcBef>
                  <a:spcPct val="0"/>
                </a:spcBef>
              </a:pPr>
              <a:r>
                <a:rPr lang="en-US" sz="2100" u="none" spc="52" dirty="0">
                  <a:solidFill>
                    <a:srgbClr val="3D3D3D"/>
                  </a:solidFill>
                  <a:latin typeface="Aileron Regular"/>
                </a:rPr>
                <a:t>Presentations are communication tools that can be demonstrations, lectures, speeches, reports, and more.</a:t>
              </a:r>
            </a:p>
          </p:txBody>
        </p:sp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967570" y="751266"/>
            <a:ext cx="5073030" cy="878446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</TotalTime>
  <Words>552</Words>
  <Application>Microsoft Office PowerPoint</Application>
  <PresentationFormat>Custom</PresentationFormat>
  <Paragraphs>85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Open Sauce</vt:lpstr>
      <vt:lpstr>Aileron Heavy Bold</vt:lpstr>
      <vt:lpstr>Wingdings</vt:lpstr>
      <vt:lpstr>Aileron Heavy</vt:lpstr>
      <vt:lpstr>Aileron Regular</vt:lpstr>
      <vt:lpstr>Arial</vt:lpstr>
      <vt:lpstr>Cormorant SC Bold</vt:lpstr>
      <vt:lpstr>Now</vt:lpstr>
      <vt:lpstr>Consolas</vt:lpstr>
      <vt:lpstr>Cormorant SC Bold Bold</vt:lpstr>
      <vt:lpstr>Foda Display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Madhur Nagrath</cp:lastModifiedBy>
  <cp:revision>10</cp:revision>
  <dcterms:created xsi:type="dcterms:W3CDTF">2006-08-16T00:00:00Z</dcterms:created>
  <dcterms:modified xsi:type="dcterms:W3CDTF">2022-10-02T04:26:50Z</dcterms:modified>
  <dc:identifier>DAFDllgt9Pg</dc:identifier>
</cp:coreProperties>
</file>